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4" name="Shape 4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" name="Shape 5"/>
          <p:cNvSpPr txBox="1"/>
          <p:nvPr>
            <p:ph idx="10" type="dt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" name="Shape 6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800" u="none" cap="none" strike="noStrike"/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/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/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/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/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/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/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/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/>
            </a:lvl9pPr>
          </a:lstStyle>
          <a:p/>
        </p:txBody>
      </p:sp>
      <p:sp>
        <p:nvSpPr>
          <p:cNvPr id="8" name="Shape 8"/>
          <p:cNvSpPr txBox="1"/>
          <p:nvPr>
            <p:ph idx="11" type="ftr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4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35" name="Shape 3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18" name="Shape 11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27" name="Shape 12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28" name="Shape 128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36" name="Shape 13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37" name="Shape 137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45" name="Shape 14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46" name="Shape 146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54" name="Shape 15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55" name="Shape 155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63" name="Shape 16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64" name="Shape 164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A primary concern for this course is efficiency.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You might believe that faster computers make it unnecessary to be concerned with efficiency.  However…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So we need special training.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72" name="Shape 17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73" name="Shape 173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A primary concern for this course is efficiency.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You might believe that faster computers make it unnecessary to be concerned with efficiency.  However…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So we need special training.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81" name="Shape 18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82" name="Shape 182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A primary concern for this course is efficiency.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You might believe that faster computers make it unnecessary to be concerned with efficiency.  However…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So we need special training.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Shape 306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307" name="Shape 30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308" name="Shape 308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A primary concern for this course is efficiency.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You might believe that faster computers make it unnecessary to be concerned with efficiency.  However…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So we need special training.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Shape 315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316" name="Shape 31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317" name="Shape 317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A primary concern for this course is efficiency.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You might believe that faster computers make it unnecessary to be concerned with efficiency.  However…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So we need special training.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43" name="Shape 4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44" name="Shape 44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End of lecture 4.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Shape 324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325" name="Shape 32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326" name="Shape 326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A primary concern for this course is efficiency.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You might believe that faster computers make it unnecessary to be concerned with efficiency.  However…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So we need special training.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Shape 363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364" name="Shape 36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365" name="Shape 365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A primary concern for this course is efficiency.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You might believe that faster computers make it unnecessary to be concerned with efficiency.  However…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So we need special training.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Shape 372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373" name="Shape 37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374" name="Shape 374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A primary concern for this course is efficiency.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You might believe that faster computers make it unnecessary to be concerned with efficiency.  However…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So we need special training.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Shape 381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382" name="Shape 38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383" name="Shape 383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A primary concern for this course is efficiency.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You might believe that faster computers make it unnecessary to be concerned with efficiency.  However…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So we need special training.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Shape 390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391" name="Shape 39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392" name="Shape 392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End of lecture 5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You might believe that faster computers make it unnecessary to be concerned with efficiency.  However…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rPr lang="en-US"/>
              <a:t>So we need special training.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55" name="Shape 5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64" name="Shape 6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73" name="Shape 7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82" name="Shape 8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91" name="Shape 9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00" name="Shape 10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09" name="Shape 10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layout with centered title and subtitle placeholder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28600" lvl="0" marL="3429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1pPr>
            <a:lvl2pPr indent="-171450" lvl="1" marL="74295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2pPr>
            <a:lvl3pPr indent="-114300" lvl="2" marL="1143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3pPr>
            <a:lvl4pPr indent="-114300" lvl="3" marL="1600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4pPr>
            <a:lvl5pPr indent="-114300" lvl="4" marL="2057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5pPr>
            <a:lvl6pPr indent="-114300" lvl="5" marL="2514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6pPr>
            <a:lvl7pPr indent="-114300" lvl="6" marL="3429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7pPr>
            <a:lvl8pPr indent="-114300" lvl="7" marL="4800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8pPr>
            <a:lvl9pPr indent="-114300" lvl="8" marL="6629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9pPr>
          </a:lstStyle>
          <a:p/>
        </p:txBody>
      </p:sp>
      <p:sp>
        <p:nvSpPr>
          <p:cNvPr id="24" name="Shape 24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4572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6400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25" name="Shape 25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4572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6400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900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tex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28600" lvl="0" marL="3429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1pPr>
            <a:lvl2pPr indent="-171450" lvl="1" marL="74295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2pPr>
            <a:lvl3pPr indent="-114300" lvl="2" marL="1143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3pPr>
            <a:lvl4pPr indent="-114300" lvl="3" marL="1600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4pPr>
            <a:lvl5pPr indent="-114300" lvl="4" marL="2057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5pPr>
            <a:lvl6pPr indent="-114300" lvl="5" marL="2514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6pPr>
            <a:lvl7pPr indent="-114300" lvl="6" marL="3429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7pPr>
            <a:lvl8pPr indent="-114300" lvl="7" marL="4800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8pPr>
            <a:lvl9pPr indent="-114300" lvl="8" marL="6629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9pPr>
          </a:lstStyle>
          <a:p/>
        </p:txBody>
      </p:sp>
      <p:sp>
        <p:nvSpPr>
          <p:cNvPr id="30" name="Shape 30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4572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6400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31" name="Shape 3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4572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6400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32" name="Shape 32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900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b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1079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76200" lvl="2" marL="11430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01600" lvl="3" marL="1600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01600" lvl="4" marL="2057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01600" lvl="5" marL="2514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01600" lvl="6" marL="3429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01600" lvl="7" marL="4800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01600" lvl="8" marL="6629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900" u="none">
                <a:solidFill>
                  <a:srgbClr val="96969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900" u="none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  <p:sp>
        <p:nvSpPr>
          <p:cNvPr id="16" name="Shape 16"/>
          <p:cNvSpPr txBox="1"/>
          <p:nvPr/>
        </p:nvSpPr>
        <p:spPr>
          <a:xfrm>
            <a:off x="152400" y="762000"/>
            <a:ext cx="271500" cy="474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" name="Shape 17"/>
          <p:cNvSpPr txBox="1"/>
          <p:nvPr/>
        </p:nvSpPr>
        <p:spPr>
          <a:xfrm>
            <a:off x="479425" y="1184275"/>
            <a:ext cx="368400" cy="1872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chemeClr val="folHlink"/>
              </a:gs>
            </a:gsLst>
            <a:lin ang="10800025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" name="Shape 18"/>
          <p:cNvSpPr txBox="1"/>
          <p:nvPr/>
        </p:nvSpPr>
        <p:spPr>
          <a:xfrm>
            <a:off x="-304800" y="1111250"/>
            <a:ext cx="560400" cy="422400"/>
          </a:xfrm>
          <a:prstGeom prst="rect">
            <a:avLst/>
          </a:prstGeom>
          <a:gradFill>
            <a:gsLst>
              <a:gs pos="0">
                <a:schemeClr val="hlink"/>
              </a:gs>
              <a:gs pos="100000">
                <a:schemeClr val="lt1"/>
              </a:gs>
            </a:gsLst>
            <a:lin ang="8100019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" name="Shape 19"/>
          <p:cNvSpPr txBox="1"/>
          <p:nvPr/>
        </p:nvSpPr>
        <p:spPr>
          <a:xfrm>
            <a:off x="457200" y="457200"/>
            <a:ext cx="31800" cy="105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" name="Shape 20"/>
          <p:cNvSpPr txBox="1"/>
          <p:nvPr/>
        </p:nvSpPr>
        <p:spPr>
          <a:xfrm>
            <a:off x="138112" y="1125537"/>
            <a:ext cx="8226300" cy="318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chemeClr val="lt2"/>
              </a:gs>
            </a:gsLst>
            <a:lin ang="10800025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39" name="Shape 39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40" name="Shape 40"/>
          <p:cNvSpPr txBox="1"/>
          <p:nvPr/>
        </p:nvSpPr>
        <p:spPr>
          <a:xfrm>
            <a:off x="609600" y="1524000"/>
            <a:ext cx="7848600" cy="381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Lecture No.05 </a:t>
            </a: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Data Structures</a:t>
            </a: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122" name="Shape 122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23" name="Shape 123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Abstract Data Type</a:t>
            </a:r>
          </a:p>
        </p:txBody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455612" y="1598612"/>
            <a:ext cx="8226300" cy="48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have looked at four different implementations of the List data structures: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400" u="none" cap="none" strike="noStrik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Using arrays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400" u="none" cap="none" strike="noStrik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Singly linked list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400" u="none" cap="none" strike="noStrik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Doubly linked list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400" u="none" cap="none" strike="noStrik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Circularly linked list.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interface to the List stayed the same, i.e., add(), get(), next(), start(), remove() etc.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list is thus an abstract data type; we use it without being concerned with how it is implemented.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131" name="Shape 131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32" name="Shape 132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Abstract Data Type</a:t>
            </a:r>
          </a:p>
        </p:txBody>
      </p:sp>
      <p:sp>
        <p:nvSpPr>
          <p:cNvPr id="133" name="Shape 133"/>
          <p:cNvSpPr txBox="1"/>
          <p:nvPr>
            <p:ph idx="1" type="body"/>
          </p:nvPr>
        </p:nvSpPr>
        <p:spPr>
          <a:xfrm>
            <a:off x="455612" y="1598612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we care about is the methods that are available for use with the List ADT.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140" name="Shape 140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41" name="Shape 14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Abstract Data Type</a:t>
            </a:r>
          </a:p>
        </p:txBody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x="455612" y="1598612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we care about is the methods that are available for use with the List ADT.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follow this theme when we develop other ADT.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149" name="Shape 149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50" name="Shape 150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Abstract Data Type</a:t>
            </a:r>
          </a:p>
        </p:txBody>
      </p:sp>
      <p:sp>
        <p:nvSpPr>
          <p:cNvPr id="151" name="Shape 151"/>
          <p:cNvSpPr txBox="1"/>
          <p:nvPr>
            <p:ph idx="1" type="body"/>
          </p:nvPr>
        </p:nvSpPr>
        <p:spPr>
          <a:xfrm>
            <a:off x="455612" y="1598612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we care about is the methods that are available for use with the List ADT.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follow this theme when we develop other ADT.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publish the interface and keep the freedom to change the implementation of ADT without effecting users of the ADT.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158" name="Shape 158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59" name="Shape 159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Abstract Data Type</a:t>
            </a:r>
          </a:p>
        </p:txBody>
      </p:sp>
      <p:sp>
        <p:nvSpPr>
          <p:cNvPr id="160" name="Shape 160"/>
          <p:cNvSpPr txBox="1"/>
          <p:nvPr>
            <p:ph idx="1" type="body"/>
          </p:nvPr>
        </p:nvSpPr>
        <p:spPr>
          <a:xfrm>
            <a:off x="455612" y="1598612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we care about is the methods that are available for use with the List ADT.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follow this theme when we develop other ADT.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publish the interface and keep the freedom to change the implementation of ADT without effecting users of the ADT.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C++ classes provide us the ability to create such ADTs.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167" name="Shape 167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68" name="Shape 168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Stacks</a:t>
            </a:r>
          </a:p>
        </p:txBody>
      </p:sp>
      <p:sp>
        <p:nvSpPr>
          <p:cNvPr id="169" name="Shape 169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Stacks in real life: stack of books, stack of plates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Add new items at the top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Remove an item at the top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Stack data structure similar to real life: collection of elements arranged in a linear order.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Can only access element at the top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176" name="Shape 176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77" name="Shape 177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Stack Operations</a:t>
            </a:r>
          </a:p>
        </p:txBody>
      </p:sp>
      <p:sp>
        <p:nvSpPr>
          <p:cNvPr id="178" name="Shape 178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Push(X) – insert X as the top element of the stack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Pop() – remove the top element of the stack and return it.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Top() – return the top element without removing it from the stack.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185" name="Shape 185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86" name="Shape 186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Stack Operations</a:t>
            </a:r>
          </a:p>
        </p:txBody>
      </p:sp>
      <p:sp>
        <p:nvSpPr>
          <p:cNvPr id="187" name="Shape 187"/>
          <p:cNvSpPr txBox="1"/>
          <p:nvPr>
            <p:ph idx="1" type="body"/>
          </p:nvPr>
        </p:nvSpPr>
        <p:spPr>
          <a:xfrm>
            <a:off x="457200" y="1219200"/>
            <a:ext cx="8226300" cy="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</a:p>
        </p:txBody>
      </p:sp>
      <p:grpSp>
        <p:nvGrpSpPr>
          <p:cNvPr id="188" name="Shape 188"/>
          <p:cNvGrpSpPr/>
          <p:nvPr/>
        </p:nvGrpSpPr>
        <p:grpSpPr>
          <a:xfrm>
            <a:off x="1371600" y="1465262"/>
            <a:ext cx="533400" cy="1676400"/>
            <a:chOff x="1219200" y="2209800"/>
            <a:chExt cx="533400" cy="1676400"/>
          </a:xfrm>
        </p:grpSpPr>
        <p:cxnSp>
          <p:nvCxnSpPr>
            <p:cNvPr id="189" name="Shape 189"/>
            <p:cNvCxnSpPr/>
            <p:nvPr/>
          </p:nvCxnSpPr>
          <p:spPr>
            <a:xfrm>
              <a:off x="1219200" y="2209800"/>
              <a:ext cx="0" cy="1676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190" name="Shape 190"/>
            <p:cNvCxnSpPr/>
            <p:nvPr/>
          </p:nvCxnSpPr>
          <p:spPr>
            <a:xfrm>
              <a:off x="1752600" y="2209800"/>
              <a:ext cx="0" cy="1676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191" name="Shape 191"/>
            <p:cNvCxnSpPr/>
            <p:nvPr/>
          </p:nvCxnSpPr>
          <p:spPr>
            <a:xfrm>
              <a:off x="1219200" y="3886200"/>
              <a:ext cx="5334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</p:grpSp>
      <p:grpSp>
        <p:nvGrpSpPr>
          <p:cNvPr id="192" name="Shape 192"/>
          <p:cNvGrpSpPr/>
          <p:nvPr/>
        </p:nvGrpSpPr>
        <p:grpSpPr>
          <a:xfrm>
            <a:off x="2895600" y="1465262"/>
            <a:ext cx="533400" cy="1676400"/>
            <a:chOff x="1219200" y="2209800"/>
            <a:chExt cx="533400" cy="1676400"/>
          </a:xfrm>
        </p:grpSpPr>
        <p:cxnSp>
          <p:nvCxnSpPr>
            <p:cNvPr id="193" name="Shape 193"/>
            <p:cNvCxnSpPr/>
            <p:nvPr/>
          </p:nvCxnSpPr>
          <p:spPr>
            <a:xfrm>
              <a:off x="1219200" y="2209800"/>
              <a:ext cx="0" cy="1676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194" name="Shape 194"/>
            <p:cNvCxnSpPr/>
            <p:nvPr/>
          </p:nvCxnSpPr>
          <p:spPr>
            <a:xfrm>
              <a:off x="1752600" y="2209800"/>
              <a:ext cx="0" cy="1676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195" name="Shape 195"/>
            <p:cNvCxnSpPr/>
            <p:nvPr/>
          </p:nvCxnSpPr>
          <p:spPr>
            <a:xfrm>
              <a:off x="1219200" y="3886200"/>
              <a:ext cx="5334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</p:grpSp>
      <p:cxnSp>
        <p:nvCxnSpPr>
          <p:cNvPr id="196" name="Shape 196"/>
          <p:cNvCxnSpPr/>
          <p:nvPr/>
        </p:nvCxnSpPr>
        <p:spPr>
          <a:xfrm>
            <a:off x="2895600" y="2836862"/>
            <a:ext cx="533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97" name="Shape 197"/>
          <p:cNvSpPr txBox="1"/>
          <p:nvPr/>
        </p:nvSpPr>
        <p:spPr>
          <a:xfrm>
            <a:off x="2708275" y="3195636"/>
            <a:ext cx="873000" cy="3365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push(2)</a:t>
            </a:r>
          </a:p>
        </p:txBody>
      </p:sp>
      <p:sp>
        <p:nvSpPr>
          <p:cNvPr id="198" name="Shape 198"/>
          <p:cNvSpPr txBox="1"/>
          <p:nvPr/>
        </p:nvSpPr>
        <p:spPr>
          <a:xfrm>
            <a:off x="2181225" y="2805112"/>
            <a:ext cx="4668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top</a:t>
            </a:r>
          </a:p>
        </p:txBody>
      </p:sp>
      <p:cxnSp>
        <p:nvCxnSpPr>
          <p:cNvPr id="199" name="Shape 199"/>
          <p:cNvCxnSpPr/>
          <p:nvPr/>
        </p:nvCxnSpPr>
        <p:spPr>
          <a:xfrm>
            <a:off x="2590800" y="2989262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sp>
        <p:nvSpPr>
          <p:cNvPr id="200" name="Shape 200"/>
          <p:cNvSpPr txBox="1"/>
          <p:nvPr/>
        </p:nvSpPr>
        <p:spPr>
          <a:xfrm>
            <a:off x="3046412" y="2836862"/>
            <a:ext cx="296999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</a:p>
        </p:txBody>
      </p:sp>
      <p:grpSp>
        <p:nvGrpSpPr>
          <p:cNvPr id="201" name="Shape 201"/>
          <p:cNvGrpSpPr/>
          <p:nvPr/>
        </p:nvGrpSpPr>
        <p:grpSpPr>
          <a:xfrm>
            <a:off x="4343400" y="1465262"/>
            <a:ext cx="533400" cy="1676400"/>
            <a:chOff x="1219200" y="2209800"/>
            <a:chExt cx="533400" cy="1676400"/>
          </a:xfrm>
        </p:grpSpPr>
        <p:cxnSp>
          <p:nvCxnSpPr>
            <p:cNvPr id="202" name="Shape 202"/>
            <p:cNvCxnSpPr/>
            <p:nvPr/>
          </p:nvCxnSpPr>
          <p:spPr>
            <a:xfrm>
              <a:off x="1219200" y="2209800"/>
              <a:ext cx="0" cy="1676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203" name="Shape 203"/>
            <p:cNvCxnSpPr/>
            <p:nvPr/>
          </p:nvCxnSpPr>
          <p:spPr>
            <a:xfrm>
              <a:off x="1752600" y="2209800"/>
              <a:ext cx="0" cy="1676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204" name="Shape 204"/>
            <p:cNvCxnSpPr/>
            <p:nvPr/>
          </p:nvCxnSpPr>
          <p:spPr>
            <a:xfrm>
              <a:off x="1219200" y="3886200"/>
              <a:ext cx="5334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</p:grpSp>
      <p:cxnSp>
        <p:nvCxnSpPr>
          <p:cNvPr id="205" name="Shape 205"/>
          <p:cNvCxnSpPr/>
          <p:nvPr/>
        </p:nvCxnSpPr>
        <p:spPr>
          <a:xfrm>
            <a:off x="4343400" y="2836862"/>
            <a:ext cx="533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206" name="Shape 206"/>
          <p:cNvSpPr txBox="1"/>
          <p:nvPr/>
        </p:nvSpPr>
        <p:spPr>
          <a:xfrm>
            <a:off x="4156075" y="3195636"/>
            <a:ext cx="873000" cy="3365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push(5)</a:t>
            </a:r>
          </a:p>
        </p:txBody>
      </p:sp>
      <p:sp>
        <p:nvSpPr>
          <p:cNvPr id="207" name="Shape 207"/>
          <p:cNvSpPr txBox="1"/>
          <p:nvPr/>
        </p:nvSpPr>
        <p:spPr>
          <a:xfrm>
            <a:off x="3629025" y="2500312"/>
            <a:ext cx="4668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top</a:t>
            </a:r>
          </a:p>
        </p:txBody>
      </p:sp>
      <p:cxnSp>
        <p:nvCxnSpPr>
          <p:cNvPr id="208" name="Shape 208"/>
          <p:cNvCxnSpPr/>
          <p:nvPr/>
        </p:nvCxnSpPr>
        <p:spPr>
          <a:xfrm>
            <a:off x="4038600" y="2684462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sp>
        <p:nvSpPr>
          <p:cNvPr id="209" name="Shape 209"/>
          <p:cNvSpPr txBox="1"/>
          <p:nvPr/>
        </p:nvSpPr>
        <p:spPr>
          <a:xfrm>
            <a:off x="4494212" y="2836862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</a:p>
        </p:txBody>
      </p:sp>
      <p:cxnSp>
        <p:nvCxnSpPr>
          <p:cNvPr id="210" name="Shape 210"/>
          <p:cNvCxnSpPr/>
          <p:nvPr/>
        </p:nvCxnSpPr>
        <p:spPr>
          <a:xfrm>
            <a:off x="4343400" y="2532062"/>
            <a:ext cx="533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211" name="Shape 211"/>
          <p:cNvCxnSpPr/>
          <p:nvPr/>
        </p:nvCxnSpPr>
        <p:spPr>
          <a:xfrm>
            <a:off x="5867400" y="2227262"/>
            <a:ext cx="533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212" name="Shape 212"/>
          <p:cNvCxnSpPr/>
          <p:nvPr/>
        </p:nvCxnSpPr>
        <p:spPr>
          <a:xfrm>
            <a:off x="7391400" y="1922462"/>
            <a:ext cx="533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213" name="Shape 213"/>
          <p:cNvSpPr txBox="1"/>
          <p:nvPr/>
        </p:nvSpPr>
        <p:spPr>
          <a:xfrm>
            <a:off x="4503737" y="2532062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</a:p>
        </p:txBody>
      </p:sp>
      <p:grpSp>
        <p:nvGrpSpPr>
          <p:cNvPr id="214" name="Shape 214"/>
          <p:cNvGrpSpPr/>
          <p:nvPr/>
        </p:nvGrpSpPr>
        <p:grpSpPr>
          <a:xfrm>
            <a:off x="5867400" y="1447800"/>
            <a:ext cx="533400" cy="1676400"/>
            <a:chOff x="1219200" y="2209800"/>
            <a:chExt cx="533400" cy="1676400"/>
          </a:xfrm>
        </p:grpSpPr>
        <p:cxnSp>
          <p:nvCxnSpPr>
            <p:cNvPr id="215" name="Shape 215"/>
            <p:cNvCxnSpPr/>
            <p:nvPr/>
          </p:nvCxnSpPr>
          <p:spPr>
            <a:xfrm>
              <a:off x="1219200" y="2209800"/>
              <a:ext cx="0" cy="1676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216" name="Shape 216"/>
            <p:cNvCxnSpPr/>
            <p:nvPr/>
          </p:nvCxnSpPr>
          <p:spPr>
            <a:xfrm>
              <a:off x="1752600" y="2209800"/>
              <a:ext cx="0" cy="1676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217" name="Shape 217"/>
            <p:cNvCxnSpPr/>
            <p:nvPr/>
          </p:nvCxnSpPr>
          <p:spPr>
            <a:xfrm>
              <a:off x="1219200" y="3886200"/>
              <a:ext cx="5334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</p:grpSp>
      <p:cxnSp>
        <p:nvCxnSpPr>
          <p:cNvPr id="218" name="Shape 218"/>
          <p:cNvCxnSpPr/>
          <p:nvPr/>
        </p:nvCxnSpPr>
        <p:spPr>
          <a:xfrm>
            <a:off x="5867400" y="2819400"/>
            <a:ext cx="533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219" name="Shape 219"/>
          <p:cNvSpPr txBox="1"/>
          <p:nvPr/>
        </p:nvSpPr>
        <p:spPr>
          <a:xfrm>
            <a:off x="5680075" y="3194050"/>
            <a:ext cx="873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push(7)</a:t>
            </a:r>
          </a:p>
        </p:txBody>
      </p:sp>
      <p:sp>
        <p:nvSpPr>
          <p:cNvPr id="220" name="Shape 220"/>
          <p:cNvSpPr txBox="1"/>
          <p:nvPr/>
        </p:nvSpPr>
        <p:spPr>
          <a:xfrm>
            <a:off x="5153025" y="2195512"/>
            <a:ext cx="4668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top</a:t>
            </a:r>
          </a:p>
        </p:txBody>
      </p:sp>
      <p:cxnSp>
        <p:nvCxnSpPr>
          <p:cNvPr id="221" name="Shape 221"/>
          <p:cNvCxnSpPr/>
          <p:nvPr/>
        </p:nvCxnSpPr>
        <p:spPr>
          <a:xfrm>
            <a:off x="5562600" y="2379662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sp>
        <p:nvSpPr>
          <p:cNvPr id="222" name="Shape 222"/>
          <p:cNvSpPr txBox="1"/>
          <p:nvPr/>
        </p:nvSpPr>
        <p:spPr>
          <a:xfrm>
            <a:off x="6018212" y="28194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</a:p>
        </p:txBody>
      </p:sp>
      <p:cxnSp>
        <p:nvCxnSpPr>
          <p:cNvPr id="223" name="Shape 223"/>
          <p:cNvCxnSpPr/>
          <p:nvPr/>
        </p:nvCxnSpPr>
        <p:spPr>
          <a:xfrm>
            <a:off x="5867400" y="2514600"/>
            <a:ext cx="533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224" name="Shape 224"/>
          <p:cNvSpPr txBox="1"/>
          <p:nvPr/>
        </p:nvSpPr>
        <p:spPr>
          <a:xfrm>
            <a:off x="6027737" y="25146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</a:p>
        </p:txBody>
      </p:sp>
      <p:sp>
        <p:nvSpPr>
          <p:cNvPr id="225" name="Shape 225"/>
          <p:cNvSpPr txBox="1"/>
          <p:nvPr/>
        </p:nvSpPr>
        <p:spPr>
          <a:xfrm>
            <a:off x="6019800" y="2227262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</a:p>
        </p:txBody>
      </p:sp>
      <p:cxnSp>
        <p:nvCxnSpPr>
          <p:cNvPr id="226" name="Shape 226"/>
          <p:cNvCxnSpPr/>
          <p:nvPr/>
        </p:nvCxnSpPr>
        <p:spPr>
          <a:xfrm>
            <a:off x="7391400" y="2244725"/>
            <a:ext cx="533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grpSp>
        <p:nvGrpSpPr>
          <p:cNvPr id="227" name="Shape 227"/>
          <p:cNvGrpSpPr/>
          <p:nvPr/>
        </p:nvGrpSpPr>
        <p:grpSpPr>
          <a:xfrm>
            <a:off x="7391400" y="1465262"/>
            <a:ext cx="533400" cy="1676400"/>
            <a:chOff x="1219200" y="2209800"/>
            <a:chExt cx="533400" cy="1676400"/>
          </a:xfrm>
        </p:grpSpPr>
        <p:cxnSp>
          <p:nvCxnSpPr>
            <p:cNvPr id="228" name="Shape 228"/>
            <p:cNvCxnSpPr/>
            <p:nvPr/>
          </p:nvCxnSpPr>
          <p:spPr>
            <a:xfrm>
              <a:off x="1219200" y="2209800"/>
              <a:ext cx="0" cy="1676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229" name="Shape 229"/>
            <p:cNvCxnSpPr/>
            <p:nvPr/>
          </p:nvCxnSpPr>
          <p:spPr>
            <a:xfrm>
              <a:off x="1752600" y="2209800"/>
              <a:ext cx="0" cy="1676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230" name="Shape 230"/>
            <p:cNvCxnSpPr/>
            <p:nvPr/>
          </p:nvCxnSpPr>
          <p:spPr>
            <a:xfrm>
              <a:off x="1219200" y="3886200"/>
              <a:ext cx="5334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</p:grpSp>
      <p:cxnSp>
        <p:nvCxnSpPr>
          <p:cNvPr id="231" name="Shape 231"/>
          <p:cNvCxnSpPr/>
          <p:nvPr/>
        </p:nvCxnSpPr>
        <p:spPr>
          <a:xfrm>
            <a:off x="7391400" y="2836862"/>
            <a:ext cx="533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232" name="Shape 232"/>
          <p:cNvSpPr txBox="1"/>
          <p:nvPr/>
        </p:nvSpPr>
        <p:spPr>
          <a:xfrm>
            <a:off x="7204075" y="3195636"/>
            <a:ext cx="873000" cy="3365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push(1)</a:t>
            </a:r>
          </a:p>
        </p:txBody>
      </p:sp>
      <p:sp>
        <p:nvSpPr>
          <p:cNvPr id="233" name="Shape 233"/>
          <p:cNvSpPr txBox="1"/>
          <p:nvPr/>
        </p:nvSpPr>
        <p:spPr>
          <a:xfrm>
            <a:off x="6677025" y="1890712"/>
            <a:ext cx="4668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top</a:t>
            </a:r>
          </a:p>
        </p:txBody>
      </p:sp>
      <p:cxnSp>
        <p:nvCxnSpPr>
          <p:cNvPr id="234" name="Shape 234"/>
          <p:cNvCxnSpPr/>
          <p:nvPr/>
        </p:nvCxnSpPr>
        <p:spPr>
          <a:xfrm>
            <a:off x="7086600" y="2074862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sp>
        <p:nvSpPr>
          <p:cNvPr id="235" name="Shape 235"/>
          <p:cNvSpPr txBox="1"/>
          <p:nvPr/>
        </p:nvSpPr>
        <p:spPr>
          <a:xfrm>
            <a:off x="7542212" y="2836862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</a:p>
        </p:txBody>
      </p:sp>
      <p:cxnSp>
        <p:nvCxnSpPr>
          <p:cNvPr id="236" name="Shape 236"/>
          <p:cNvCxnSpPr/>
          <p:nvPr/>
        </p:nvCxnSpPr>
        <p:spPr>
          <a:xfrm>
            <a:off x="7391400" y="2532062"/>
            <a:ext cx="533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237" name="Shape 237"/>
          <p:cNvSpPr txBox="1"/>
          <p:nvPr/>
        </p:nvSpPr>
        <p:spPr>
          <a:xfrm>
            <a:off x="7551737" y="2532062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</a:p>
        </p:txBody>
      </p:sp>
      <p:sp>
        <p:nvSpPr>
          <p:cNvPr id="238" name="Shape 238"/>
          <p:cNvSpPr txBox="1"/>
          <p:nvPr/>
        </p:nvSpPr>
        <p:spPr>
          <a:xfrm>
            <a:off x="7543800" y="2244725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</a:p>
        </p:txBody>
      </p:sp>
      <p:sp>
        <p:nvSpPr>
          <p:cNvPr id="239" name="Shape 239"/>
          <p:cNvSpPr txBox="1"/>
          <p:nvPr/>
        </p:nvSpPr>
        <p:spPr>
          <a:xfrm>
            <a:off x="7543800" y="1922462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</a:p>
        </p:txBody>
      </p:sp>
      <p:cxnSp>
        <p:nvCxnSpPr>
          <p:cNvPr id="240" name="Shape 240"/>
          <p:cNvCxnSpPr/>
          <p:nvPr/>
        </p:nvCxnSpPr>
        <p:spPr>
          <a:xfrm>
            <a:off x="1828800" y="4665662"/>
            <a:ext cx="533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grpSp>
        <p:nvGrpSpPr>
          <p:cNvPr id="241" name="Shape 241"/>
          <p:cNvGrpSpPr/>
          <p:nvPr/>
        </p:nvGrpSpPr>
        <p:grpSpPr>
          <a:xfrm>
            <a:off x="1828800" y="3886200"/>
            <a:ext cx="533400" cy="1676400"/>
            <a:chOff x="1219200" y="2209800"/>
            <a:chExt cx="533400" cy="1676400"/>
          </a:xfrm>
        </p:grpSpPr>
        <p:cxnSp>
          <p:nvCxnSpPr>
            <p:cNvPr id="242" name="Shape 242"/>
            <p:cNvCxnSpPr/>
            <p:nvPr/>
          </p:nvCxnSpPr>
          <p:spPr>
            <a:xfrm>
              <a:off x="1219200" y="2209800"/>
              <a:ext cx="0" cy="1676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243" name="Shape 243"/>
            <p:cNvCxnSpPr/>
            <p:nvPr/>
          </p:nvCxnSpPr>
          <p:spPr>
            <a:xfrm>
              <a:off x="1752600" y="2209800"/>
              <a:ext cx="0" cy="1676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244" name="Shape 244"/>
            <p:cNvCxnSpPr/>
            <p:nvPr/>
          </p:nvCxnSpPr>
          <p:spPr>
            <a:xfrm>
              <a:off x="1219200" y="3886200"/>
              <a:ext cx="5334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</p:grpSp>
      <p:cxnSp>
        <p:nvCxnSpPr>
          <p:cNvPr id="245" name="Shape 245"/>
          <p:cNvCxnSpPr/>
          <p:nvPr/>
        </p:nvCxnSpPr>
        <p:spPr>
          <a:xfrm>
            <a:off x="1828800" y="5257800"/>
            <a:ext cx="533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246" name="Shape 246"/>
          <p:cNvSpPr txBox="1"/>
          <p:nvPr/>
        </p:nvSpPr>
        <p:spPr>
          <a:xfrm>
            <a:off x="1549400" y="5616575"/>
            <a:ext cx="10572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     pop()</a:t>
            </a:r>
          </a:p>
        </p:txBody>
      </p:sp>
      <p:sp>
        <p:nvSpPr>
          <p:cNvPr id="247" name="Shape 247"/>
          <p:cNvSpPr txBox="1"/>
          <p:nvPr/>
        </p:nvSpPr>
        <p:spPr>
          <a:xfrm>
            <a:off x="1133475" y="4616450"/>
            <a:ext cx="4668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top</a:t>
            </a:r>
          </a:p>
        </p:txBody>
      </p:sp>
      <p:cxnSp>
        <p:nvCxnSpPr>
          <p:cNvPr id="248" name="Shape 248"/>
          <p:cNvCxnSpPr/>
          <p:nvPr/>
        </p:nvCxnSpPr>
        <p:spPr>
          <a:xfrm>
            <a:off x="1524000" y="480060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sp>
        <p:nvSpPr>
          <p:cNvPr id="249" name="Shape 249"/>
          <p:cNvSpPr txBox="1"/>
          <p:nvPr/>
        </p:nvSpPr>
        <p:spPr>
          <a:xfrm>
            <a:off x="1979612" y="52578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</a:p>
        </p:txBody>
      </p:sp>
      <p:cxnSp>
        <p:nvCxnSpPr>
          <p:cNvPr id="250" name="Shape 250"/>
          <p:cNvCxnSpPr/>
          <p:nvPr/>
        </p:nvCxnSpPr>
        <p:spPr>
          <a:xfrm>
            <a:off x="1828800" y="4953000"/>
            <a:ext cx="533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251" name="Shape 251"/>
          <p:cNvSpPr txBox="1"/>
          <p:nvPr/>
        </p:nvSpPr>
        <p:spPr>
          <a:xfrm>
            <a:off x="1989137" y="49530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</a:p>
        </p:txBody>
      </p:sp>
      <p:sp>
        <p:nvSpPr>
          <p:cNvPr id="252" name="Shape 252"/>
          <p:cNvSpPr txBox="1"/>
          <p:nvPr/>
        </p:nvSpPr>
        <p:spPr>
          <a:xfrm>
            <a:off x="1981200" y="4665662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</a:p>
        </p:txBody>
      </p:sp>
      <p:cxnSp>
        <p:nvCxnSpPr>
          <p:cNvPr id="253" name="Shape 253"/>
          <p:cNvCxnSpPr/>
          <p:nvPr/>
        </p:nvCxnSpPr>
        <p:spPr>
          <a:xfrm rot="10800000">
            <a:off x="1828800" y="5784850"/>
            <a:ext cx="152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cxnSp>
        <p:nvCxnSpPr>
          <p:cNvPr id="254" name="Shape 254"/>
          <p:cNvCxnSpPr/>
          <p:nvPr/>
        </p:nvCxnSpPr>
        <p:spPr>
          <a:xfrm>
            <a:off x="3228975" y="4343400"/>
            <a:ext cx="533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255" name="Shape 255"/>
          <p:cNvCxnSpPr/>
          <p:nvPr/>
        </p:nvCxnSpPr>
        <p:spPr>
          <a:xfrm>
            <a:off x="3228975" y="4665662"/>
            <a:ext cx="533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grpSp>
        <p:nvGrpSpPr>
          <p:cNvPr id="256" name="Shape 256"/>
          <p:cNvGrpSpPr/>
          <p:nvPr/>
        </p:nvGrpSpPr>
        <p:grpSpPr>
          <a:xfrm>
            <a:off x="3228975" y="3886200"/>
            <a:ext cx="533400" cy="1676400"/>
            <a:chOff x="1219200" y="2209800"/>
            <a:chExt cx="533400" cy="1676400"/>
          </a:xfrm>
        </p:grpSpPr>
        <p:cxnSp>
          <p:nvCxnSpPr>
            <p:cNvPr id="257" name="Shape 257"/>
            <p:cNvCxnSpPr/>
            <p:nvPr/>
          </p:nvCxnSpPr>
          <p:spPr>
            <a:xfrm>
              <a:off x="1219200" y="2209800"/>
              <a:ext cx="0" cy="1676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258" name="Shape 258"/>
            <p:cNvCxnSpPr/>
            <p:nvPr/>
          </p:nvCxnSpPr>
          <p:spPr>
            <a:xfrm>
              <a:off x="1752600" y="2209800"/>
              <a:ext cx="0" cy="1676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259" name="Shape 259"/>
            <p:cNvCxnSpPr/>
            <p:nvPr/>
          </p:nvCxnSpPr>
          <p:spPr>
            <a:xfrm>
              <a:off x="1219200" y="3886200"/>
              <a:ext cx="5334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</p:grpSp>
      <p:cxnSp>
        <p:nvCxnSpPr>
          <p:cNvPr id="260" name="Shape 260"/>
          <p:cNvCxnSpPr/>
          <p:nvPr/>
        </p:nvCxnSpPr>
        <p:spPr>
          <a:xfrm>
            <a:off x="3228975" y="5257800"/>
            <a:ext cx="533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261" name="Shape 261"/>
          <p:cNvSpPr txBox="1"/>
          <p:nvPr/>
        </p:nvSpPr>
        <p:spPr>
          <a:xfrm>
            <a:off x="2986086" y="5616575"/>
            <a:ext cx="985799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push(21)</a:t>
            </a:r>
          </a:p>
        </p:txBody>
      </p:sp>
      <p:sp>
        <p:nvSpPr>
          <p:cNvPr id="262" name="Shape 262"/>
          <p:cNvSpPr txBox="1"/>
          <p:nvPr/>
        </p:nvSpPr>
        <p:spPr>
          <a:xfrm>
            <a:off x="2514600" y="4311650"/>
            <a:ext cx="4668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top</a:t>
            </a:r>
          </a:p>
        </p:txBody>
      </p:sp>
      <p:cxnSp>
        <p:nvCxnSpPr>
          <p:cNvPr id="263" name="Shape 263"/>
          <p:cNvCxnSpPr/>
          <p:nvPr/>
        </p:nvCxnSpPr>
        <p:spPr>
          <a:xfrm>
            <a:off x="2924175" y="449580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sp>
        <p:nvSpPr>
          <p:cNvPr id="264" name="Shape 264"/>
          <p:cNvSpPr txBox="1"/>
          <p:nvPr/>
        </p:nvSpPr>
        <p:spPr>
          <a:xfrm>
            <a:off x="3379787" y="52578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</a:p>
        </p:txBody>
      </p:sp>
      <p:cxnSp>
        <p:nvCxnSpPr>
          <p:cNvPr id="265" name="Shape 265"/>
          <p:cNvCxnSpPr/>
          <p:nvPr/>
        </p:nvCxnSpPr>
        <p:spPr>
          <a:xfrm>
            <a:off x="3228975" y="4953000"/>
            <a:ext cx="533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266" name="Shape 266"/>
          <p:cNvSpPr txBox="1"/>
          <p:nvPr/>
        </p:nvSpPr>
        <p:spPr>
          <a:xfrm>
            <a:off x="3389312" y="49530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</a:p>
        </p:txBody>
      </p:sp>
      <p:sp>
        <p:nvSpPr>
          <p:cNvPr id="267" name="Shape 267"/>
          <p:cNvSpPr txBox="1"/>
          <p:nvPr/>
        </p:nvSpPr>
        <p:spPr>
          <a:xfrm>
            <a:off x="3381375" y="4665662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</a:p>
        </p:txBody>
      </p:sp>
      <p:sp>
        <p:nvSpPr>
          <p:cNvPr id="268" name="Shape 268"/>
          <p:cNvSpPr txBox="1"/>
          <p:nvPr/>
        </p:nvSpPr>
        <p:spPr>
          <a:xfrm>
            <a:off x="3325812" y="4343400"/>
            <a:ext cx="409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21</a:t>
            </a:r>
          </a:p>
        </p:txBody>
      </p:sp>
      <p:cxnSp>
        <p:nvCxnSpPr>
          <p:cNvPr id="269" name="Shape 269"/>
          <p:cNvCxnSpPr/>
          <p:nvPr/>
        </p:nvCxnSpPr>
        <p:spPr>
          <a:xfrm>
            <a:off x="4556125" y="4648200"/>
            <a:ext cx="533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grpSp>
        <p:nvGrpSpPr>
          <p:cNvPr id="270" name="Shape 270"/>
          <p:cNvGrpSpPr/>
          <p:nvPr/>
        </p:nvGrpSpPr>
        <p:grpSpPr>
          <a:xfrm>
            <a:off x="4556125" y="3868736"/>
            <a:ext cx="533400" cy="1676400"/>
            <a:chOff x="1219200" y="2209800"/>
            <a:chExt cx="533400" cy="1676400"/>
          </a:xfrm>
        </p:grpSpPr>
        <p:cxnSp>
          <p:nvCxnSpPr>
            <p:cNvPr id="271" name="Shape 271"/>
            <p:cNvCxnSpPr/>
            <p:nvPr/>
          </p:nvCxnSpPr>
          <p:spPr>
            <a:xfrm>
              <a:off x="1219200" y="2209800"/>
              <a:ext cx="0" cy="1676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272" name="Shape 272"/>
            <p:cNvCxnSpPr/>
            <p:nvPr/>
          </p:nvCxnSpPr>
          <p:spPr>
            <a:xfrm>
              <a:off x="1752600" y="2209800"/>
              <a:ext cx="0" cy="1676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273" name="Shape 273"/>
            <p:cNvCxnSpPr/>
            <p:nvPr/>
          </p:nvCxnSpPr>
          <p:spPr>
            <a:xfrm>
              <a:off x="1219200" y="3886200"/>
              <a:ext cx="5334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</p:grpSp>
      <p:cxnSp>
        <p:nvCxnSpPr>
          <p:cNvPr id="274" name="Shape 274"/>
          <p:cNvCxnSpPr/>
          <p:nvPr/>
        </p:nvCxnSpPr>
        <p:spPr>
          <a:xfrm>
            <a:off x="4556125" y="5240337"/>
            <a:ext cx="533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275" name="Shape 275"/>
          <p:cNvSpPr txBox="1"/>
          <p:nvPr/>
        </p:nvSpPr>
        <p:spPr>
          <a:xfrm>
            <a:off x="4221162" y="5614987"/>
            <a:ext cx="1170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21     pop()</a:t>
            </a:r>
          </a:p>
        </p:txBody>
      </p:sp>
      <p:sp>
        <p:nvSpPr>
          <p:cNvPr id="276" name="Shape 276"/>
          <p:cNvSpPr txBox="1"/>
          <p:nvPr/>
        </p:nvSpPr>
        <p:spPr>
          <a:xfrm>
            <a:off x="3860800" y="4616450"/>
            <a:ext cx="4668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top</a:t>
            </a:r>
          </a:p>
        </p:txBody>
      </p:sp>
      <p:cxnSp>
        <p:nvCxnSpPr>
          <p:cNvPr id="277" name="Shape 277"/>
          <p:cNvCxnSpPr/>
          <p:nvPr/>
        </p:nvCxnSpPr>
        <p:spPr>
          <a:xfrm>
            <a:off x="4251325" y="480060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sp>
        <p:nvSpPr>
          <p:cNvPr id="278" name="Shape 278"/>
          <p:cNvSpPr txBox="1"/>
          <p:nvPr/>
        </p:nvSpPr>
        <p:spPr>
          <a:xfrm>
            <a:off x="4706937" y="5240337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</a:p>
        </p:txBody>
      </p:sp>
      <p:cxnSp>
        <p:nvCxnSpPr>
          <p:cNvPr id="279" name="Shape 279"/>
          <p:cNvCxnSpPr/>
          <p:nvPr/>
        </p:nvCxnSpPr>
        <p:spPr>
          <a:xfrm>
            <a:off x="4556125" y="4935537"/>
            <a:ext cx="533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280" name="Shape 280"/>
          <p:cNvSpPr txBox="1"/>
          <p:nvPr/>
        </p:nvSpPr>
        <p:spPr>
          <a:xfrm>
            <a:off x="4716462" y="4935537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</a:p>
        </p:txBody>
      </p:sp>
      <p:sp>
        <p:nvSpPr>
          <p:cNvPr id="281" name="Shape 281"/>
          <p:cNvSpPr txBox="1"/>
          <p:nvPr/>
        </p:nvSpPr>
        <p:spPr>
          <a:xfrm>
            <a:off x="4708525" y="46482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</a:p>
        </p:txBody>
      </p:sp>
      <p:cxnSp>
        <p:nvCxnSpPr>
          <p:cNvPr id="282" name="Shape 282"/>
          <p:cNvCxnSpPr/>
          <p:nvPr/>
        </p:nvCxnSpPr>
        <p:spPr>
          <a:xfrm rot="10800000">
            <a:off x="4556125" y="5783262"/>
            <a:ext cx="152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grpSp>
        <p:nvGrpSpPr>
          <p:cNvPr id="283" name="Shape 283"/>
          <p:cNvGrpSpPr/>
          <p:nvPr/>
        </p:nvGrpSpPr>
        <p:grpSpPr>
          <a:xfrm>
            <a:off x="5946775" y="3886200"/>
            <a:ext cx="533400" cy="1676400"/>
            <a:chOff x="1219200" y="2209800"/>
            <a:chExt cx="533400" cy="1676400"/>
          </a:xfrm>
        </p:grpSpPr>
        <p:cxnSp>
          <p:nvCxnSpPr>
            <p:cNvPr id="284" name="Shape 284"/>
            <p:cNvCxnSpPr/>
            <p:nvPr/>
          </p:nvCxnSpPr>
          <p:spPr>
            <a:xfrm>
              <a:off x="1219200" y="2209800"/>
              <a:ext cx="0" cy="1676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285" name="Shape 285"/>
            <p:cNvCxnSpPr/>
            <p:nvPr/>
          </p:nvCxnSpPr>
          <p:spPr>
            <a:xfrm>
              <a:off x="1752600" y="2209800"/>
              <a:ext cx="0" cy="1676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286" name="Shape 286"/>
            <p:cNvCxnSpPr/>
            <p:nvPr/>
          </p:nvCxnSpPr>
          <p:spPr>
            <a:xfrm>
              <a:off x="1219200" y="3886200"/>
              <a:ext cx="5334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</p:grpSp>
      <p:cxnSp>
        <p:nvCxnSpPr>
          <p:cNvPr id="287" name="Shape 287"/>
          <p:cNvCxnSpPr/>
          <p:nvPr/>
        </p:nvCxnSpPr>
        <p:spPr>
          <a:xfrm>
            <a:off x="5946775" y="5257800"/>
            <a:ext cx="533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288" name="Shape 288"/>
          <p:cNvSpPr txBox="1"/>
          <p:nvPr/>
        </p:nvSpPr>
        <p:spPr>
          <a:xfrm>
            <a:off x="5667375" y="5616575"/>
            <a:ext cx="10572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     pop()</a:t>
            </a:r>
          </a:p>
        </p:txBody>
      </p:sp>
      <p:cxnSp>
        <p:nvCxnSpPr>
          <p:cNvPr id="289" name="Shape 289"/>
          <p:cNvCxnSpPr/>
          <p:nvPr/>
        </p:nvCxnSpPr>
        <p:spPr>
          <a:xfrm>
            <a:off x="5641975" y="510540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sp>
        <p:nvSpPr>
          <p:cNvPr id="290" name="Shape 290"/>
          <p:cNvSpPr txBox="1"/>
          <p:nvPr/>
        </p:nvSpPr>
        <p:spPr>
          <a:xfrm>
            <a:off x="6097587" y="52578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</a:p>
        </p:txBody>
      </p:sp>
      <p:cxnSp>
        <p:nvCxnSpPr>
          <p:cNvPr id="291" name="Shape 291"/>
          <p:cNvCxnSpPr/>
          <p:nvPr/>
        </p:nvCxnSpPr>
        <p:spPr>
          <a:xfrm>
            <a:off x="5946775" y="4953000"/>
            <a:ext cx="533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292" name="Shape 292"/>
          <p:cNvSpPr txBox="1"/>
          <p:nvPr/>
        </p:nvSpPr>
        <p:spPr>
          <a:xfrm>
            <a:off x="6107112" y="49530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</a:p>
        </p:txBody>
      </p:sp>
      <p:cxnSp>
        <p:nvCxnSpPr>
          <p:cNvPr id="293" name="Shape 293"/>
          <p:cNvCxnSpPr/>
          <p:nvPr/>
        </p:nvCxnSpPr>
        <p:spPr>
          <a:xfrm rot="10800000">
            <a:off x="5946775" y="5784850"/>
            <a:ext cx="152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sp>
        <p:nvSpPr>
          <p:cNvPr id="294" name="Shape 294"/>
          <p:cNvSpPr txBox="1"/>
          <p:nvPr/>
        </p:nvSpPr>
        <p:spPr>
          <a:xfrm>
            <a:off x="5248275" y="4921250"/>
            <a:ext cx="4668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top</a:t>
            </a:r>
          </a:p>
        </p:txBody>
      </p:sp>
      <p:grpSp>
        <p:nvGrpSpPr>
          <p:cNvPr id="295" name="Shape 295"/>
          <p:cNvGrpSpPr/>
          <p:nvPr/>
        </p:nvGrpSpPr>
        <p:grpSpPr>
          <a:xfrm>
            <a:off x="7375525" y="3886200"/>
            <a:ext cx="533400" cy="1676400"/>
            <a:chOff x="1219200" y="2209800"/>
            <a:chExt cx="533400" cy="1676400"/>
          </a:xfrm>
        </p:grpSpPr>
        <p:cxnSp>
          <p:nvCxnSpPr>
            <p:cNvPr id="296" name="Shape 296"/>
            <p:cNvCxnSpPr/>
            <p:nvPr/>
          </p:nvCxnSpPr>
          <p:spPr>
            <a:xfrm>
              <a:off x="1219200" y="2209800"/>
              <a:ext cx="0" cy="1676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297" name="Shape 297"/>
            <p:cNvCxnSpPr/>
            <p:nvPr/>
          </p:nvCxnSpPr>
          <p:spPr>
            <a:xfrm>
              <a:off x="1752600" y="2209800"/>
              <a:ext cx="0" cy="1676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298" name="Shape 298"/>
            <p:cNvCxnSpPr/>
            <p:nvPr/>
          </p:nvCxnSpPr>
          <p:spPr>
            <a:xfrm>
              <a:off x="1219200" y="3886200"/>
              <a:ext cx="5334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</p:grpSp>
      <p:cxnSp>
        <p:nvCxnSpPr>
          <p:cNvPr id="299" name="Shape 299"/>
          <p:cNvCxnSpPr/>
          <p:nvPr/>
        </p:nvCxnSpPr>
        <p:spPr>
          <a:xfrm>
            <a:off x="7375525" y="5257800"/>
            <a:ext cx="533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300" name="Shape 300"/>
          <p:cNvSpPr txBox="1"/>
          <p:nvPr/>
        </p:nvSpPr>
        <p:spPr>
          <a:xfrm>
            <a:off x="7096125" y="5616575"/>
            <a:ext cx="10572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     pop()</a:t>
            </a:r>
          </a:p>
        </p:txBody>
      </p:sp>
      <p:cxnSp>
        <p:nvCxnSpPr>
          <p:cNvPr id="301" name="Shape 301"/>
          <p:cNvCxnSpPr/>
          <p:nvPr/>
        </p:nvCxnSpPr>
        <p:spPr>
          <a:xfrm>
            <a:off x="7070725" y="5427662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sp>
        <p:nvSpPr>
          <p:cNvPr id="302" name="Shape 302"/>
          <p:cNvSpPr txBox="1"/>
          <p:nvPr/>
        </p:nvSpPr>
        <p:spPr>
          <a:xfrm>
            <a:off x="7526337" y="52578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</a:p>
        </p:txBody>
      </p:sp>
      <p:cxnSp>
        <p:nvCxnSpPr>
          <p:cNvPr id="303" name="Shape 303"/>
          <p:cNvCxnSpPr/>
          <p:nvPr/>
        </p:nvCxnSpPr>
        <p:spPr>
          <a:xfrm rot="10800000">
            <a:off x="7375525" y="5784850"/>
            <a:ext cx="152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sp>
        <p:nvSpPr>
          <p:cNvPr id="304" name="Shape 304"/>
          <p:cNvSpPr txBox="1"/>
          <p:nvPr/>
        </p:nvSpPr>
        <p:spPr>
          <a:xfrm>
            <a:off x="6629400" y="5243512"/>
            <a:ext cx="4668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top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Shape 310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311" name="Shape 311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312" name="Shape 312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Stack Operation</a:t>
            </a:r>
          </a:p>
        </p:txBody>
      </p:sp>
      <p:sp>
        <p:nvSpPr>
          <p:cNvPr id="313" name="Shape 313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last element to go into the stack is the first to come out: </a:t>
            </a:r>
            <a:r>
              <a:rPr b="0" i="1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LIFO</a:t>
            </a: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– Last In First Out.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happens if we call pop() and there is no element?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Have IsEmpty() boolean function that returns true if stack is empty, false otherwise.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Throw StackEmpty exception: advanced C++ concept.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Shape 319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320" name="Shape 320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321" name="Shape 32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Stack Implementation: Array </a:t>
            </a:r>
          </a:p>
        </p:txBody>
      </p:sp>
      <p:sp>
        <p:nvSpPr>
          <p:cNvPr id="322" name="Shape 322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Worst case for insertion and deletion from an array when insert and delete from the beginning: shift elements to the left.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Best case for insert and delete is at the end of the array – no need to shift any elements.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Implement push() and pop() by inserting and deleting at the end of an array.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grpSp>
        <p:nvGrpSpPr>
          <p:cNvPr id="48" name="Shape 48"/>
          <p:cNvGrpSpPr/>
          <p:nvPr/>
        </p:nvGrpSpPr>
        <p:grpSpPr>
          <a:xfrm>
            <a:off x="76200" y="5583173"/>
            <a:ext cx="8381911" cy="436549"/>
            <a:chOff x="76200" y="1981200"/>
            <a:chExt cx="8381911" cy="381000"/>
          </a:xfrm>
        </p:grpSpPr>
        <p:sp>
          <p:nvSpPr>
            <p:cNvPr id="49" name="Shape 49"/>
            <p:cNvSpPr/>
            <p:nvPr/>
          </p:nvSpPr>
          <p:spPr>
            <a:xfrm>
              <a:off x="455612" y="1981200"/>
              <a:ext cx="8002500" cy="3810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0" name="Shape 50"/>
            <p:cNvSpPr txBox="1"/>
            <p:nvPr/>
          </p:nvSpPr>
          <p:spPr>
            <a:xfrm>
              <a:off x="76200" y="2025650"/>
              <a:ext cx="533400" cy="293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•</a:t>
              </a:r>
            </a:p>
          </p:txBody>
        </p:sp>
      </p:grpSp>
      <p:sp>
        <p:nvSpPr>
          <p:cNvPr id="51" name="Shape 5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Josephus Problem</a:t>
            </a:r>
          </a:p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457200" y="1371600"/>
            <a:ext cx="8226300" cy="54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1" marL="7429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#include "CList.cpp"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main(int argc, char *argv[])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CList list;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int i, N=10, M=3;	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for(i=1; i &lt;= N; i++ ) list.add(i);</a:t>
            </a:r>
            <a:b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list.start();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while( list.length() &gt; 1 ) {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    for(i=1; i &lt;= M; i++ ) list.next();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cout &lt;&lt; "remove: " &lt;&lt; list.get() &lt;&lt; endl;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list.remove();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}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cout &lt;&lt; "leader is: " &lt;&lt; list.get() &lt;&lt; endl;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20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Shape 328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329" name="Shape 329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330" name="Shape 330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Stack using an Array</a:t>
            </a:r>
          </a:p>
        </p:txBody>
      </p:sp>
      <p:cxnSp>
        <p:nvCxnSpPr>
          <p:cNvPr id="331" name="Shape 331"/>
          <p:cNvCxnSpPr/>
          <p:nvPr/>
        </p:nvCxnSpPr>
        <p:spPr>
          <a:xfrm>
            <a:off x="1828800" y="3200400"/>
            <a:ext cx="533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332" name="Shape 332"/>
          <p:cNvCxnSpPr/>
          <p:nvPr/>
        </p:nvCxnSpPr>
        <p:spPr>
          <a:xfrm>
            <a:off x="1828800" y="3522662"/>
            <a:ext cx="533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grpSp>
        <p:nvGrpSpPr>
          <p:cNvPr id="333" name="Shape 333"/>
          <p:cNvGrpSpPr/>
          <p:nvPr/>
        </p:nvGrpSpPr>
        <p:grpSpPr>
          <a:xfrm>
            <a:off x="1828800" y="2743200"/>
            <a:ext cx="533400" cy="1676400"/>
            <a:chOff x="1219200" y="2209800"/>
            <a:chExt cx="533400" cy="1676400"/>
          </a:xfrm>
        </p:grpSpPr>
        <p:cxnSp>
          <p:nvCxnSpPr>
            <p:cNvPr id="334" name="Shape 334"/>
            <p:cNvCxnSpPr/>
            <p:nvPr/>
          </p:nvCxnSpPr>
          <p:spPr>
            <a:xfrm>
              <a:off x="1219200" y="2209800"/>
              <a:ext cx="0" cy="1676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335" name="Shape 335"/>
            <p:cNvCxnSpPr/>
            <p:nvPr/>
          </p:nvCxnSpPr>
          <p:spPr>
            <a:xfrm>
              <a:off x="1752600" y="2209800"/>
              <a:ext cx="0" cy="1676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336" name="Shape 336"/>
            <p:cNvCxnSpPr/>
            <p:nvPr/>
          </p:nvCxnSpPr>
          <p:spPr>
            <a:xfrm>
              <a:off x="1219200" y="3886200"/>
              <a:ext cx="5334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</p:grpSp>
      <p:cxnSp>
        <p:nvCxnSpPr>
          <p:cNvPr id="337" name="Shape 337"/>
          <p:cNvCxnSpPr/>
          <p:nvPr/>
        </p:nvCxnSpPr>
        <p:spPr>
          <a:xfrm>
            <a:off x="1828800" y="4114800"/>
            <a:ext cx="533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338" name="Shape 338"/>
          <p:cNvSpPr txBox="1"/>
          <p:nvPr/>
        </p:nvSpPr>
        <p:spPr>
          <a:xfrm>
            <a:off x="1133475" y="3168650"/>
            <a:ext cx="4668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top</a:t>
            </a:r>
          </a:p>
        </p:txBody>
      </p:sp>
      <p:cxnSp>
        <p:nvCxnSpPr>
          <p:cNvPr id="339" name="Shape 339"/>
          <p:cNvCxnSpPr/>
          <p:nvPr/>
        </p:nvCxnSpPr>
        <p:spPr>
          <a:xfrm>
            <a:off x="1524000" y="335280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sp>
        <p:nvSpPr>
          <p:cNvPr id="340" name="Shape 340"/>
          <p:cNvSpPr txBox="1"/>
          <p:nvPr/>
        </p:nvSpPr>
        <p:spPr>
          <a:xfrm>
            <a:off x="1979612" y="41148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</a:p>
        </p:txBody>
      </p:sp>
      <p:cxnSp>
        <p:nvCxnSpPr>
          <p:cNvPr id="341" name="Shape 341"/>
          <p:cNvCxnSpPr/>
          <p:nvPr/>
        </p:nvCxnSpPr>
        <p:spPr>
          <a:xfrm>
            <a:off x="1828800" y="3810000"/>
            <a:ext cx="533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342" name="Shape 342"/>
          <p:cNvSpPr txBox="1"/>
          <p:nvPr/>
        </p:nvSpPr>
        <p:spPr>
          <a:xfrm>
            <a:off x="1989137" y="38100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</a:p>
        </p:txBody>
      </p:sp>
      <p:sp>
        <p:nvSpPr>
          <p:cNvPr id="343" name="Shape 343"/>
          <p:cNvSpPr txBox="1"/>
          <p:nvPr/>
        </p:nvSpPr>
        <p:spPr>
          <a:xfrm>
            <a:off x="1981200" y="3522662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</a:p>
        </p:txBody>
      </p:sp>
      <p:sp>
        <p:nvSpPr>
          <p:cNvPr id="344" name="Shape 344"/>
          <p:cNvSpPr txBox="1"/>
          <p:nvPr/>
        </p:nvSpPr>
        <p:spPr>
          <a:xfrm>
            <a:off x="1981200" y="32004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</a:p>
        </p:txBody>
      </p:sp>
      <p:sp>
        <p:nvSpPr>
          <p:cNvPr id="345" name="Shape 345"/>
          <p:cNvSpPr/>
          <p:nvPr/>
        </p:nvSpPr>
        <p:spPr>
          <a:xfrm>
            <a:off x="2971800" y="3352800"/>
            <a:ext cx="685800" cy="381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46" name="Shape 346"/>
          <p:cNvSpPr/>
          <p:nvPr/>
        </p:nvSpPr>
        <p:spPr>
          <a:xfrm>
            <a:off x="4038600" y="3244850"/>
            <a:ext cx="3276600" cy="533400"/>
          </a:xfrm>
          <a:prstGeom prst="rect">
            <a:avLst/>
          </a:prstGeom>
          <a:solidFill>
            <a:srgbClr val="990033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347" name="Shape 347"/>
          <p:cNvCxnSpPr/>
          <p:nvPr/>
        </p:nvCxnSpPr>
        <p:spPr>
          <a:xfrm>
            <a:off x="4495800" y="324485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348" name="Shape 348"/>
          <p:cNvCxnSpPr/>
          <p:nvPr/>
        </p:nvCxnSpPr>
        <p:spPr>
          <a:xfrm>
            <a:off x="4953000" y="324485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349" name="Shape 349"/>
          <p:cNvCxnSpPr/>
          <p:nvPr/>
        </p:nvCxnSpPr>
        <p:spPr>
          <a:xfrm>
            <a:off x="5410200" y="324485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350" name="Shape 350"/>
          <p:cNvCxnSpPr/>
          <p:nvPr/>
        </p:nvCxnSpPr>
        <p:spPr>
          <a:xfrm>
            <a:off x="5867400" y="324485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351" name="Shape 351"/>
          <p:cNvCxnSpPr/>
          <p:nvPr/>
        </p:nvCxnSpPr>
        <p:spPr>
          <a:xfrm>
            <a:off x="6324600" y="324485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352" name="Shape 352"/>
          <p:cNvSpPr txBox="1"/>
          <p:nvPr/>
        </p:nvSpPr>
        <p:spPr>
          <a:xfrm>
            <a:off x="4122737" y="33210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</a:p>
        </p:txBody>
      </p:sp>
      <p:sp>
        <p:nvSpPr>
          <p:cNvPr id="353" name="Shape 353"/>
          <p:cNvSpPr txBox="1"/>
          <p:nvPr/>
        </p:nvSpPr>
        <p:spPr>
          <a:xfrm>
            <a:off x="4579937" y="33210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</a:p>
        </p:txBody>
      </p:sp>
      <p:sp>
        <p:nvSpPr>
          <p:cNvPr id="354" name="Shape 354"/>
          <p:cNvSpPr txBox="1"/>
          <p:nvPr/>
        </p:nvSpPr>
        <p:spPr>
          <a:xfrm>
            <a:off x="5029200" y="33210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</a:p>
        </p:txBody>
      </p:sp>
      <p:sp>
        <p:nvSpPr>
          <p:cNvPr id="355" name="Shape 355"/>
          <p:cNvSpPr txBox="1"/>
          <p:nvPr/>
        </p:nvSpPr>
        <p:spPr>
          <a:xfrm>
            <a:off x="5494337" y="33210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</a:p>
        </p:txBody>
      </p:sp>
      <p:sp>
        <p:nvSpPr>
          <p:cNvPr id="356" name="Shape 356"/>
          <p:cNvSpPr txBox="1"/>
          <p:nvPr/>
        </p:nvSpPr>
        <p:spPr>
          <a:xfrm>
            <a:off x="4122737" y="37782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</a:t>
            </a:r>
          </a:p>
        </p:txBody>
      </p:sp>
      <p:sp>
        <p:nvSpPr>
          <p:cNvPr id="357" name="Shape 357"/>
          <p:cNvSpPr txBox="1"/>
          <p:nvPr/>
        </p:nvSpPr>
        <p:spPr>
          <a:xfrm>
            <a:off x="4572000" y="37782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</a:p>
        </p:txBody>
      </p:sp>
      <p:sp>
        <p:nvSpPr>
          <p:cNvPr id="358" name="Shape 358"/>
          <p:cNvSpPr txBox="1"/>
          <p:nvPr/>
        </p:nvSpPr>
        <p:spPr>
          <a:xfrm>
            <a:off x="5486400" y="37782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</a:p>
        </p:txBody>
      </p:sp>
      <p:sp>
        <p:nvSpPr>
          <p:cNvPr id="359" name="Shape 359"/>
          <p:cNvSpPr txBox="1"/>
          <p:nvPr/>
        </p:nvSpPr>
        <p:spPr>
          <a:xfrm>
            <a:off x="5037137" y="37782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</a:p>
        </p:txBody>
      </p:sp>
      <p:sp>
        <p:nvSpPr>
          <p:cNvPr id="360" name="Shape 360"/>
          <p:cNvSpPr txBox="1"/>
          <p:nvPr/>
        </p:nvSpPr>
        <p:spPr>
          <a:xfrm>
            <a:off x="5943600" y="37782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</a:p>
        </p:txBody>
      </p:sp>
      <p:sp>
        <p:nvSpPr>
          <p:cNvPr id="361" name="Shape 361"/>
          <p:cNvSpPr txBox="1"/>
          <p:nvPr/>
        </p:nvSpPr>
        <p:spPr>
          <a:xfrm>
            <a:off x="4391025" y="4159250"/>
            <a:ext cx="812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top = 3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Shape 367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368" name="Shape 368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369" name="Shape 369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Stack using an Array</a:t>
            </a:r>
          </a:p>
        </p:txBody>
      </p:sp>
      <p:sp>
        <p:nvSpPr>
          <p:cNvPr id="370" name="Shape 370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case of an array, it is possible that the array may “fill-up” if we push enough elements.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Have a boolean function </a:t>
            </a:r>
            <a:r>
              <a:rPr b="1" i="0" lang="en-US" sz="32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IsFull()</a:t>
            </a: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which returns true is stack (array) is full, false otherwise.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would call this function before calling push(x).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Shape 376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377" name="Shape 377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378" name="Shape 378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Stack Operations with Array</a:t>
            </a:r>
          </a:p>
        </p:txBody>
      </p:sp>
      <p:sp>
        <p:nvSpPr>
          <p:cNvPr id="379" name="Shape 379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 pop()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A[current--];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t/>
            </a:r>
            <a:endParaRPr b="1" i="0" sz="28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push(int x)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A[++current] = x;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Shape 385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386" name="Shape 386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387" name="Shape 387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Stack Operations with Array</a:t>
            </a:r>
          </a:p>
        </p:txBody>
      </p:sp>
      <p:sp>
        <p:nvSpPr>
          <p:cNvPr id="388" name="Shape 388"/>
          <p:cNvSpPr txBox="1"/>
          <p:nvPr>
            <p:ph idx="1" type="body"/>
          </p:nvPr>
        </p:nvSpPr>
        <p:spPr>
          <a:xfrm>
            <a:off x="455612" y="1447800"/>
            <a:ext cx="82263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 top()</a:t>
            </a:r>
          </a:p>
          <a:p>
            <a:pPr indent="-342900" lvl="0" marL="342900" marR="0" rtl="0" algn="l">
              <a:lnSpc>
                <a:spcPct val="6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</a:p>
          <a:p>
            <a:pPr indent="-342900" lvl="0" marL="342900" marR="0" rtl="0" algn="l">
              <a:lnSpc>
                <a:spcPct val="6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A[current];</a:t>
            </a:r>
          </a:p>
          <a:p>
            <a:pPr indent="-342900" lvl="0" marL="342900" marR="0" rtl="0" algn="l">
              <a:lnSpc>
                <a:spcPct val="6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 </a:t>
            </a:r>
          </a:p>
          <a:p>
            <a:pPr indent="-342900" lvl="0" marL="342900" marR="0" rtl="0" algn="l">
              <a:lnSpc>
                <a:spcPct val="6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 IsEmpty()</a:t>
            </a:r>
          </a:p>
          <a:p>
            <a:pPr indent="-342900" lvl="0" marL="342900" marR="0" rtl="0" algn="l">
              <a:lnSpc>
                <a:spcPct val="6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</a:p>
          <a:p>
            <a:pPr indent="-342900" lvl="0" marL="342900" marR="0" rtl="0" algn="l">
              <a:lnSpc>
                <a:spcPct val="6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( current == -1 );</a:t>
            </a:r>
          </a:p>
          <a:p>
            <a:pPr indent="-342900" lvl="0" marL="342900" marR="0" rtl="0" algn="l">
              <a:lnSpc>
                <a:spcPct val="6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42900" lvl="0" marL="342900" marR="0" rtl="0" algn="l">
              <a:lnSpc>
                <a:spcPct val="6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 IsFull()</a:t>
            </a:r>
          </a:p>
          <a:p>
            <a:pPr indent="-342900" lvl="0" marL="342900" marR="0" rtl="0" algn="l">
              <a:lnSpc>
                <a:spcPct val="6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</a:p>
          <a:p>
            <a:pPr indent="-342900" lvl="0" marL="342900" marR="0" rtl="0" algn="l">
              <a:lnSpc>
                <a:spcPct val="6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( current == size-1);</a:t>
            </a:r>
          </a:p>
          <a:p>
            <a:pPr indent="-342900" lvl="0" marL="342900" marR="0" rtl="0" algn="l">
              <a:lnSpc>
                <a:spcPct val="6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42900" lvl="0" marL="342900" marR="0" rtl="0" algn="l">
              <a:lnSpc>
                <a:spcPct val="6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6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quick examination shows that all five operations take constant time.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Shape 394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395" name="Shape 395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396" name="Shape 396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Stack Using Linked List</a:t>
            </a:r>
          </a:p>
        </p:txBody>
      </p:sp>
      <p:sp>
        <p:nvSpPr>
          <p:cNvPr id="397" name="Shape 397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can avoid the size limitation of a stack implemented with an array by using a linked list to hold the stack elements.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with array, however, we need to decide where to insert elements in the list and where to delete them so that push and pop will run the fastest.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59" name="Shape 59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60" name="Shape 60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Josephus Problem</a:t>
            </a:r>
          </a:p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455612" y="1447800"/>
            <a:ext cx="8226300" cy="50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Using a circularly-linked list made the solution trivial.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68" name="Shape 68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69" name="Shape 69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Josephus Problem</a:t>
            </a:r>
          </a:p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455612" y="1447800"/>
            <a:ext cx="8226300" cy="50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Using a circularly-linked list made the solution trivial.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solution would have been more difficult if an array had been used.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77" name="Shape 77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78" name="Shape 78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Josephus Problem</a:t>
            </a:r>
          </a:p>
        </p:txBody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455612" y="1447800"/>
            <a:ext cx="8226300" cy="50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Using a circularly-linked list made the solution trivial.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solution would have been more difficult if an array had been used.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illustrates the fact that the choice of the appropriate data structures can significantly simplify an algorithm. It can make the algorithm much faster and efficient.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86" name="Shape 86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87" name="Shape 87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Josephus Problem</a:t>
            </a:r>
          </a:p>
        </p:txBody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455612" y="1447800"/>
            <a:ext cx="8226300" cy="50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Using a circularly-linked list made the solution trivial.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solution would have been more difficult if an array had been used.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illustrates the fact that the choice of the appropriate data structures can significantly simplify an algorithm. It can make the algorithm much faster and efficient.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Later we will see how some elegant data structures lie at the heart of major algorithms.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95" name="Shape 95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96" name="Shape 96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Josephus Problem</a:t>
            </a:r>
          </a:p>
        </p:txBody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455612" y="1447800"/>
            <a:ext cx="8226300" cy="50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Using a circularly-linked list made the solution trivial.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solution would have been more difficult if an array had been used.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illustrates the fact that the choice of the appropriate data structures can significantly simplify an algorithm. It can make the algorithm much faster and efficient.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Later we will see how some elegant data structures lie at the heart of major algorithms.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 entire CS course “Design and Analysis of Algorithms” is devoted to this topic.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104" name="Shape 104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05" name="Shape 105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Abstract Data Type</a:t>
            </a:r>
          </a:p>
        </p:txBody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455612" y="1598612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have looked at four different implementations of the List data structures: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Using arrays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Singly linked list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Doubly linked list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Circularly linked list.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113" name="Shape 113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14" name="Shape 114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Abstract Data Type</a:t>
            </a:r>
          </a:p>
        </p:txBody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455612" y="1598612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have looked at four different implementations of the List data structures: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400" u="none" cap="none" strike="noStrik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Using arrays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400" u="none" cap="none" strike="noStrik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Singly linked list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400" u="none" cap="none" strike="noStrik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Doubly linked list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400" u="none" cap="none" strike="noStrik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Circularly linked list.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interface to the List stayed the same, i.e., add(), get(), next(), start(), remove() etc.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">
      <a:dk1>
        <a:srgbClr val="FFFFFF"/>
      </a:dk1>
      <a:lt1>
        <a:srgbClr val="990033"/>
      </a:lt1>
      <a:dk2>
        <a:srgbClr val="FFFFFF"/>
      </a:dk2>
      <a:lt2>
        <a:srgbClr val="808080"/>
      </a:lt2>
      <a:accent1>
        <a:srgbClr val="A50021"/>
      </a:accent1>
      <a:accent2>
        <a:srgbClr val="3333CC"/>
      </a:accent2>
      <a:accent3>
        <a:srgbClr val="990033"/>
      </a:accent3>
      <a:accent4>
        <a:srgbClr val="A50021"/>
      </a:accent4>
      <a:accent5>
        <a:srgbClr val="3333CC"/>
      </a:accent5>
      <a:accent6>
        <a:srgbClr val="990033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